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256" r:id="rId3"/>
    <p:sldId id="875" r:id="rId4"/>
    <p:sldId id="869" r:id="rId5"/>
    <p:sldId id="873" r:id="rId6"/>
    <p:sldId id="874" r:id="rId7"/>
    <p:sldId id="877" r:id="rId8"/>
    <p:sldId id="876" r:id="rId9"/>
    <p:sldId id="878" r:id="rId10"/>
    <p:sldId id="879" r:id="rId11"/>
    <p:sldId id="880" r:id="rId12"/>
    <p:sldId id="881" r:id="rId13"/>
    <p:sldId id="882" r:id="rId14"/>
    <p:sldId id="883" r:id="rId15"/>
    <p:sldId id="890" r:id="rId16"/>
    <p:sldId id="884" r:id="rId17"/>
    <p:sldId id="885" r:id="rId18"/>
    <p:sldId id="886" r:id="rId19"/>
    <p:sldId id="887" r:id="rId20"/>
    <p:sldId id="888" r:id="rId21"/>
    <p:sldId id="889" r:id="rId22"/>
    <p:sldId id="891" r:id="rId23"/>
    <p:sldId id="892" r:id="rId24"/>
    <p:sldId id="893" r:id="rId25"/>
    <p:sldId id="894" r:id="rId26"/>
    <p:sldId id="896" r:id="rId27"/>
    <p:sldId id="900" r:id="rId28"/>
    <p:sldId id="901" r:id="rId29"/>
    <p:sldId id="902" r:id="rId30"/>
    <p:sldId id="905" r:id="rId31"/>
    <p:sldId id="897" r:id="rId32"/>
    <p:sldId id="898" r:id="rId33"/>
    <p:sldId id="899" r:id="rId34"/>
    <p:sldId id="903" r:id="rId35"/>
    <p:sldId id="904" r:id="rId36"/>
    <p:sldId id="906" r:id="rId37"/>
    <p:sldId id="907" r:id="rId38"/>
    <p:sldId id="908" r:id="rId39"/>
    <p:sldId id="909" r:id="rId40"/>
    <p:sldId id="910" r:id="rId41"/>
    <p:sldId id="915" r:id="rId42"/>
    <p:sldId id="911" r:id="rId43"/>
    <p:sldId id="913" r:id="rId44"/>
    <p:sldId id="912" r:id="rId45"/>
    <p:sldId id="916" r:id="rId46"/>
    <p:sldId id="917" r:id="rId47"/>
    <p:sldId id="918" r:id="rId48"/>
    <p:sldId id="919" r:id="rId49"/>
    <p:sldId id="92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1DD2A-E5A6-4E8A-A438-55D87B59B3BF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9D6CA-3B9C-4153-906C-3851DC63E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60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14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8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69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35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34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993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45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2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925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8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64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259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2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64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620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967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565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391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20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801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30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236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03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235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41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777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443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74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17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61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14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022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86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7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411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053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165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23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027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73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3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08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334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36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37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156DE-B16D-816D-F77F-1A6FAD476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4E82C-5437-B9C0-A75D-768F9D309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06FA9B-F5EF-3214-69B7-441DD39F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8986E0-3ABC-25EC-6E50-F06D2886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37C50-95D4-23CA-BEEF-8C22B96E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6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3D9B0-9450-3608-B079-D8952DAE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114D4-0A72-5958-17AF-6BB47053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A829E-69F7-092A-9D56-FFB6AE90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95702-6FA7-BAE6-4B9D-EF920353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09FB-0DF0-3D77-0813-9C2E4308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14781F-D572-8113-6491-0566EAF56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5D157-59DD-7F18-9650-CE9AC983F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58D518-BD66-1FA3-B044-AB1AE4F9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41D54-CBA4-579A-C3FC-5D2D9214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5722F-925A-C7E1-207F-B4964E0B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4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53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2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48530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7934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1828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758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37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3491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EE913-60FF-0358-6906-D783E2AA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85624-0116-EAA8-39C0-20CD10D20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648AC-8DC6-E5AD-6CB6-3B6B047D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FD494-13E0-87E8-BBAF-24F94699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EA2C3-3670-3DF9-B4A0-0FCBEE0B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257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7745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47125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539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8DB64-C80F-2E48-E794-2CD0EB59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C958E-240A-B482-A3D0-5971FF5A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642D9-7141-CCCE-F31A-FA3677ED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D11A1-F826-CB78-A203-77F6C6C8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8E53F-A478-7468-5FA8-B8C0AE9D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04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D4C94-D624-12A6-C4E7-61B1C52A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68BF3-F187-8B1E-C35A-DFB584184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209E0-13CE-57B4-876E-BE81CD710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621399-189D-C330-9E53-F4B09C26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71B2E-AB8A-2D73-BD7C-6D43E0E0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A1B80B-0664-B66F-53B7-EF18E4A1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36918-FB8B-41BE-11DF-53947825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0DEB5C-0291-0A8E-58F8-526782B19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2D9D8-87CD-8158-E6D0-E45657207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4E9F4E-BA9B-18AF-3E35-395D39E9D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F7C514-B360-EF4D-7DFC-2E50BBFCD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1B6AF2-41A8-B514-03BF-D8A78697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5E29CE-C7DB-0E59-48FE-726F4C50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C22C91-10AA-126E-F871-53DB04E7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7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C25F4-2E39-C6AC-0C41-6F01DDA2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00E7E0-50A4-44F7-0425-B8E70084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3D30B-0B22-14BA-EC1D-FAACA71E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5676D-4870-9601-A5D4-20AFA697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2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7F1FD0-85BD-ED4C-4628-B6ECD9D2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5DEA58-832F-C328-3FA7-278732D9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C97967-9FE2-8114-96BD-0956871F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2EE8E-3897-8203-E80B-8E283B87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2B7EF-5743-4306-42E4-9E206083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8BFF7-DCDA-C240-3F8A-4DCCBABC8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995A6-EAC9-9FDC-64EF-11712010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7676F-D3C1-27F1-ECA2-36E7EBED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19597-AA75-0C4C-B9A9-458FA0DE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1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D9DB2-1A66-8E7B-3C3C-838F0CB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7F8B1F-9F7D-2A4E-8B9C-A511AC16C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4B9C1E-4547-2B11-B94A-1A4C0A95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C68B15-3F93-4624-0590-1F130A9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72DFE0-CB02-22FD-FE29-F8E20273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5C55F1-2CBC-9686-7DA6-D2EA46EC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41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0372AF-94C8-602A-4B7C-E6B9B773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913B5-C2E6-60BB-433C-0F4918A17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A9278-D22B-7DBA-CD8F-1797ECEBA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3F3B-A8BE-4B37-BB9F-FA6268348B2C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C433F-7ED7-5EF2-E8A0-6ACE8BF00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F13B6-2F4C-2D7A-843F-C44899029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C3250-C72A-4DFC-94DC-CABC8EFA1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4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0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11B11-A47D-75F9-3BB0-BAB4EB54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第</a:t>
            </a:r>
            <a:r>
              <a:rPr lang="en-US" altLang="zh-CN" sz="6000" dirty="0"/>
              <a:t>12</a:t>
            </a:r>
            <a:r>
              <a:rPr lang="zh-CN" altLang="en-US" sz="6000" dirty="0"/>
              <a:t>章 </a:t>
            </a:r>
            <a:r>
              <a:rPr lang="zh-CN" altLang="en-US" sz="6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67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语义分割：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Lseg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GroupViT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目标检测：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ViLD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GLIP v1/v2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图像生成：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VQGAN-CLIP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CLIPasso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 Draw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视频理解：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VideoCLIP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CLIP4clip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ActionCLIP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多模态：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VL Downstream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其他：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depthCLIP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audioCLIP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（语音）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87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语义分割：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Lseg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zero-shot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的方式类似，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LSeg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通过类别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prompt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作为文本输入，然后计算相似度，也实现了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zero-shot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语义分割，分割效果如下图所示：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5ACF38-7C8A-BF2E-3A19-7FD6DC0B5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296286"/>
            <a:ext cx="8229600" cy="3065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03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目标检测：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ViLD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，通过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出来的模型就可以检测出这些新的类，如图中红色的这些类。它不仅可以知道这些玩具的颜色，同时还知道这些玩具具体所代表的类别，比如说这是一个玩具大象，这是，一个玩具鳄鱼，这是一个玩具鸭子，所以其输出就丰富多了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目标检测效果如下图所示：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4D07B90E-BE51-0AEE-54DC-EA8E2BBC1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499" y="3276600"/>
          <a:ext cx="8296275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92895" imgH="3070899" progId="Visio.Drawing.11">
                  <p:embed/>
                </p:oleObj>
              </mc:Choice>
              <mc:Fallback>
                <p:oleObj name="Visio" r:id="rId3" imgW="6592895" imgH="3070899" progId="Visio.Drawing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4D07B90E-BE51-0AEE-54DC-EA8E2BBC1B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499" y="3276600"/>
                        <a:ext cx="8296275" cy="287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36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CLIP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图像生成：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CLIPasso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生成极简画，通过设置不同的笔画数，可以对图像进行不同层次的抽象。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449E580-5B17-C18F-20DB-7A6608F62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700337"/>
            <a:ext cx="8534400" cy="35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4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视频检索，实现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OCR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的功能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可以通过输入文本直接找到视频中出现的对应物体。比如输入“一辆印有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odwalla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的卡车”，就可在视频中找到了这辆卡车（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把这句话变成文本特征，然后将视频中每一帧都当成视觉特征，然后一帧帧的去和文本特征做对比，最后挑出相似性最高的那一帧）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400152D-12B0-C9FB-5DD8-CC68DBBD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92" y="3727303"/>
            <a:ext cx="8042433" cy="26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8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扩散模型（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）在高维的图片空间上做采样，计算量非常巨大。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能不能像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VAE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的处理逻辑，把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在「低维的」「语义感知的或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仅消除不可察觉的细节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隐空间上，然后用一个和这个隐空间配对的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Decoder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把它解码成图像呢？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可以，这就是隐扩散模型（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Latent Diffusion Model ,LDM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）的主要思想。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概述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利用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LDM+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提示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生成新图像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blipFill>
                <a:blip r:embed="rId3"/>
                <a:stretch>
                  <a:fillRect l="-699" t="-937" r="-83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13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7153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LDM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如何进行压缩？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那样压缩这么厉害，作为一种有效的通用模型和一个单独的轻度压缩阶段，只消除难以察觉的细节。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C5EB607-37C5-68DC-FC44-1B4E623E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58" y="3429000"/>
            <a:ext cx="812184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概述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利用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LDM+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提示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生成新图像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直观理解</a:t>
                </a: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blipFill>
                <a:blip r:embed="rId3"/>
                <a:stretch>
                  <a:fillRect l="-699" t="-9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C1992082-F7C0-0A53-B05E-2977B0188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5025" y="3502025"/>
          <a:ext cx="8267700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523074" imgH="3992487" progId="Visio.Drawing.11">
                  <p:embed/>
                </p:oleObj>
              </mc:Choice>
              <mc:Fallback>
                <p:oleObj name="Visio" r:id="rId4" imgW="6523074" imgH="3992487" progId="Visio.Drawing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C1992082-F7C0-0A53-B05E-2977B0188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3502025"/>
                        <a:ext cx="8267700" cy="3219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9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7153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的训练流程图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8B9B999-A1D9-2CD0-692D-CABA652A3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199" y="2509849"/>
          <a:ext cx="8429626" cy="3967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20725" imgH="3330019" progId="Visio.Drawing.11">
                  <p:embed/>
                </p:oleObj>
              </mc:Choice>
              <mc:Fallback>
                <p:oleObj name="Visio" r:id="rId3" imgW="5620725" imgH="3330019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8B9B999-A1D9-2CD0-692D-CABA652A3D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199" y="2509849"/>
                        <a:ext cx="8429626" cy="39671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38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的训练流程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感知（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perceptual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）图像压缩（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SD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训练流程图中左边图形）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Cambria Math" panose="02040503050406030204" pitchFamily="18" charset="0"/>
                    <a:cs typeface="Times New Roman" panose="02020603050405020304" pitchFamily="18" charset="0"/>
                  </a:rPr>
                  <a:t>编码器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将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图片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转换为隐变量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期间使用下采样对图片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进行压缩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在定义损失函数时，为避免过渡压缩（即产生方差较大偏差），采样了两种正则化方法，如此压缩模型可更好地保留了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的细节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187450" marR="0" lvl="2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KL reg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VQ reg</a:t>
                </a: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blipFill>
                <a:blip r:embed="rId3"/>
                <a:stretch>
                  <a:fillRect l="-699" t="-937" r="-9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43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简介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5" y="2028811"/>
            <a:ext cx="822960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Contrastive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LanguageImage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Pre-training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）是在大规模“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图像—文本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”数据上训练获得的预训练模型。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没有采用传统图像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标签的有监督学习，而是采用图像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文本的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自监督学习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训练数据使用的是从网上收集的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对数据集，采样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对比学习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的训练方法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9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的训练流程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2.LDM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SD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训练流程图的中间部分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把压缩后的向量作为隐空间的输入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，在潜在表示空间上做扩散操作，得到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然后进入反向扩散过程，即去噪音过程，去噪音的关键是通过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预测噪音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。图像生成可以无条件生成，也可以进行条件图片生成，这主要是通过拓展得到一个条件时序去噪自编码器（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conditional denoising autoencoder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来实现的，这样就可通过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来控制图像的合成过程。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具体来说，就是通过在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主干网络上增加交叉自注意力（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Cross-Attention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）机制来实现。</a:t>
                </a: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2028825"/>
                <a:ext cx="8715375" cy="4557726"/>
              </a:xfrm>
              <a:prstGeom prst="rect">
                <a:avLst/>
              </a:prstGeom>
              <a:blipFill>
                <a:blip r:embed="rId3"/>
                <a:stretch>
                  <a:fillRect l="-699" t="-937" r="-559" b="-8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18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2028825"/>
                <a:ext cx="8991601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Stable Diffusion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的训练流程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领域专门编码器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Domain Specific Encoder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SD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训练流程图中右边图形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为了能够从多个不同的模态预处理 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y,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，它用来将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映射为一个中间表示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，这样就可以很方便的引入各种形态的条件（如文本、类别、图像等等）。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最终模型就可以通过一个交叉自注意力（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Cross-Attention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）层将控制信息融入到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的中间层，交叉自注意力（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Cross-Attention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）层的实现如下：</a:t>
                </a:r>
              </a:p>
              <a:p>
                <a:pPr marL="800100" marR="0" lvl="0" indent="2667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𝑠𝑜𝑓𝑡𝑚𝑎𝑥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rad>
                      </m:den>
                    </m:f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)∙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2667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2667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zh-CN" altLang="en-US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其中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U-Net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的一个中间表征。对应的目标函数为：</a:t>
                </a:r>
              </a:p>
              <a:p>
                <a:pPr marL="1066800" marR="0" lvl="0" indent="2667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ℰ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),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~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𝒩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(0,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[||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)|</m:t>
                    </m:r>
                    <m:sSup>
                      <m:sSup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2667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最后再用解码器恢复到原始像素空间即可。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2028825"/>
                <a:ext cx="8991601" cy="4557726"/>
              </a:xfrm>
              <a:prstGeom prst="rect">
                <a:avLst/>
              </a:prstGeom>
              <a:blipFill>
                <a:blip r:embed="rId3"/>
                <a:stretch>
                  <a:fillRect l="-678" t="-937" r="-47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81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的训练流程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根据提示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 anthropomorphic owl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（一只拟人的猫头鹰）生成图像的示例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4AB04A-98D5-2DE6-D861-5332E968D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44" y="3203576"/>
            <a:ext cx="8180705" cy="322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9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V2</a:t>
            </a: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相较于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1.0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2.0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有以下更新：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2.0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采用了新的文本编码器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，有助于提高生成的图片的质量。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新版本默认支持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768x768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512x512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两种分辨率，此前默认分辨率仅为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512x512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新的模型基于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LAION-5B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数据集的美学子数据集进行训练，另外，还通过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NSFW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过滤掉了一些成人敏感内容。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分辨率放大，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2.0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的放大扩散模型可以将图像分辨率提升四倍。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利用深度信息生成图片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29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XL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XL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的最新优化版本，由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Stability AI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发布。比起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XL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做了很多优化，具体包括：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原先的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U-Net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 Text Encoder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三大件都做了改进。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增加一个单独的基于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Latent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Refiner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模型，来提升图像的精细化程度。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设计了很多训练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Tricks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，包括图像尺寸条件化策略，图像裁剪参数条件化以及多尺度训练等。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增加数据集和使用了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RLHF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架构上做了很多修改，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904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XL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SDXL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流程由一个基础模型（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base model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）和一个精细模型（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refiner model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）组成。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可以在不使用精细模型的情况下单独运行基本模型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在实践中，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SDXL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模型是两种模型。运行基本模型，然后运行模型。基础模型设置全局组成。精细模型添加了更精细的细节。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1591468-C28E-2C5C-67EB-E05310DF5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3752851"/>
          <a:ext cx="8086725" cy="260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8786" imgH="2217891" progId="Visio.Drawing.11">
                  <p:embed/>
                </p:oleObj>
              </mc:Choice>
              <mc:Fallback>
                <p:oleObj name="Visio" r:id="rId3" imgW="6058786" imgH="2217891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B1591468-C28E-2C5C-67EB-E05310DF51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3752851"/>
                        <a:ext cx="8086725" cy="2603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87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3----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91440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OpenAI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近期爆火的文生视频模型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一样，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 3(SD3)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采用了扩散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，并在其基础上进行改进。新架构名为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MMDiT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其主要突破点在于对文字、图像两种模态的数据使用了两组独立的权重，并通过注意力机制进行连接，这使得信息可以在文本和图像之间流动，大大提升了模型的语义理解和文字渲染能力，并结合了流匹配（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Flow Matching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）等多项技术改进。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通过利用对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的改进，不仅使得系统扩展性更强，还能处理多种类型的输入数据。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支持生成视频、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以及更多类型的内容创作。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117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3---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架构图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94932F-CBCF-E0DC-D813-78E046C1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376487"/>
            <a:ext cx="77342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5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3---MM-</a:t>
            </a:r>
            <a:r>
              <a:rPr lang="en-US" altLang="zh-CN" sz="2400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架构图</a:t>
            </a:r>
            <a:endParaRPr lang="en-US" altLang="zh-CN" sz="2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2B3D097-1DAD-FC6C-9C9A-95E64866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2174746"/>
            <a:ext cx="8229599" cy="44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Stable Diffusion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3---MM-</a:t>
            </a:r>
            <a:r>
              <a:rPr lang="en-US" altLang="zh-CN" sz="2400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架构图</a:t>
            </a:r>
            <a:endParaRPr lang="en-US" altLang="zh-CN" sz="2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B2EB37F2-CB61-FF70-37E1-03305D81E900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SD 3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的架构是在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Diffusion Transformer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）的基础上建立的。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由于文本和图像信息的差异，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SD 3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为这两种信息各自设置了独立的权重。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这种设计相当于为每种信息类型配备了两个独立的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但在执行注意力机制时，会将两种信息的数据序列合并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这样就可以在各自的领域内独立工作的同时，能保持够相互参考和融合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1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使用的数据集样例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5" y="2028811"/>
            <a:ext cx="876300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模型所使用的训练集达到了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亿张，通过从网络上爬取图片及相应的标签或者注释。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模型的输入数据如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图所示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BDC5413-4263-025E-F028-A0090736C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9DF6074-8964-0303-EBE3-5CE9ABAD1E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687" y="2905112"/>
          <a:ext cx="8367713" cy="345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94937" imgH="2134818" progId="Visio.Drawing.11">
                  <p:embed/>
                </p:oleObj>
              </mc:Choice>
              <mc:Fallback>
                <p:oleObj name="Visio" r:id="rId3" imgW="6094937" imgH="2134818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59DF6074-8964-0303-EBE3-5CE9ABAD1E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7" y="2905112"/>
                        <a:ext cx="8367713" cy="3451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55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 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OpenAI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的多模态预训练模型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其架构图如下：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50BAB4D-97BB-3797-256F-9B53419F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592386"/>
            <a:ext cx="8229600" cy="36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 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的推理主要分为三个阶段，其中前两个阶段对应论文中的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Stage One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Stage Two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在第一个阶段，将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256×256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的图片分为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32×32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，然后使用训练好的离散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将每个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映射到大小为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8192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的词表中，最终一张图片转为用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1024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在第二个阶段，使用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使用字节对编码器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(Byte Pair Encoding-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encoder,BPE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-encoder) j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对文本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进行编码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，得到最多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数不满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的话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padding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；再将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个文本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1024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个图像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进行拼接，得到长度为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1280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的数据；最终将拼接的数据输入训练好的具有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亿参数的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在第三个阶段，对模型生成的图像进行采样，并使用同期发布的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模型对采样结果进行排序，从而得到与文本最匹配的生成图像。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包括三个独立训练得到的模型：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的训练与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基本相同，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采用类似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GPT-3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的生成式预训练方法。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2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 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核心之一</a:t>
            </a:r>
            <a:r>
              <a:rPr lang="en-US" altLang="zh-CN" sz="2400" b="1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离散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VAE(Discrete 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VAE,dVAE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主要用来为图像的每个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表示，这次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openAI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开出的代码就是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的推理代码。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的机构较为简单，都是由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bottleneck-style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resblock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组成，但与常见的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相比，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dVAE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有以下两点区别：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1.dVAE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是将图像的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映射到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8192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的词表中，论文中将其分布设为在词表向量上的均匀分类分布，这是一个离散分布，由于不可导的问题，此时不能采用重参数技巧。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使用了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Gumbel-SoftMax trick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来解决这个问题。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在重建图像时，真实的像素值是在一个有界区间内，而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中使用的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Gaussian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Laplace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分布都是在整个实数集上，这造成了不匹配的问题。为了解决这个问题，论文中提出了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logit-Laplace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6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 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核心之二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199" y="2028825"/>
            <a:ext cx="8991601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Dall-E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结构由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层组成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每层的注意力头数为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62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，每个注意力头的维度为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因此，每个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的向量表示维度为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3968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如下图所示，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层使用了行注意力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、列注意力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和卷积注意力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三种稀疏注意力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40C4D6F-CFF5-F094-7EB0-8D4DFAC5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69" y="4210050"/>
            <a:ext cx="8390255" cy="26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4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DALL.E 2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简介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677276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 2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（官方名称为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）通过两个阶段生成图像，首先生成图像的“主旨”，然后填充剩余细节以获得逼真的图像。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第一阶段，我们称之为“先验”的模型从给定的标题生成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图像嵌入（用于描述图像的“主旨”）。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第二阶段，我们称之为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的扩散模型从该嵌入生成图像本身。在每个训练步骤中，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接收到既包含受损版本的图像（用于重建训练），又包含干净图像的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图像嵌入。之所以称这个模型为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，是因为它有效地颠倒了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图像编码器所学习的映射。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087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DALL.E 2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的架构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677276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D0C6FDAD-792B-90CF-22D0-A107E9985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2624" y="2019301"/>
          <a:ext cx="8229599" cy="413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20948" imgH="2813548" progId="Visio.Drawing.11">
                  <p:embed/>
                </p:oleObj>
              </mc:Choice>
              <mc:Fallback>
                <p:oleObj name="Visio" r:id="rId3" imgW="6520948" imgH="2813548" progId="Visio.Drawing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D0C6FDAD-792B-90CF-22D0-A107E9985C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4" y="2019301"/>
                        <a:ext cx="8229599" cy="4133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27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DALL.E 2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的训练过程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677276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A2E1A91-730F-350E-DD83-9885BDBE0D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199" y="2028825"/>
          <a:ext cx="8201025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66884" imgH="3682817" progId="Visio.Drawing.11">
                  <p:embed/>
                </p:oleObj>
              </mc:Choice>
              <mc:Fallback>
                <p:oleObj name="Visio" r:id="rId3" imgW="6166884" imgH="3682817" progId="Visio.Drawing.11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8A2E1A91-730F-350E-DD83-9885BDBE0D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199" y="2028825"/>
                        <a:ext cx="8201025" cy="4400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405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DALL.E 3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简介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22960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DALL·E3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与以往版本最大的创新点是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OpenAI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直接把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DALL·E3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集成到了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ChatGPT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这种集成不是简单的在对话框或者提示词中放上工具的入口，而是用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ChatGPT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的语言能力帮助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 3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理解和生成更准确的图片，让用户更加轻松地将自己的想法转化为非常准确的图像。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被大模型赋能，图片和文字的模态实现自由转换。用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ChatGPT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辅助用户使用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的过程不仅包括了对用户意图的解读，还将具有一定智能的大模型将思维链引入其中。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7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是视觉数据的多面手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它可以生成跨越不同时长、宽高比和分辨率的视频和图像，最长可达一分钟的高清视频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B53F3B1-5EA3-1B92-6FB1-F62510EC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1" y="2905113"/>
            <a:ext cx="8372474" cy="34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5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简介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是视觉数据的多面手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它可以生成跨越不同时长、宽高比和分辨率的视频和图像，最长可达一分钟的高清视频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74E6C28-118B-F688-CB75-45780E7C4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4" y="2905113"/>
            <a:ext cx="7839075" cy="3316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16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中对比学习如何训练？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52624" y="2028811"/>
                <a:ext cx="8410575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图所示的矩阵。这里共有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个正样本，即真正属于一对的文本和图像（矩阵中的对角线元素），而剩余的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个文本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图像对为负样本，那么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CLIP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的训练目标就是最大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个正样本的相似度，同时最小化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个负样本的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余弦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相似度。</a:t>
                </a: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2624" y="2028811"/>
                <a:ext cx="8410575" cy="4557726"/>
              </a:xfrm>
              <a:prstGeom prst="rect">
                <a:avLst/>
              </a:prstGeom>
              <a:blipFill>
                <a:blip r:embed="rId3"/>
                <a:stretch>
                  <a:fillRect l="-290" t="-803" r="-5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87FF0C4-9DC4-BD3D-CDB9-B2C509ABE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9084" y="3093250"/>
          <a:ext cx="7940292" cy="326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20779" imgH="3250833" progId="Visio.Drawing.11">
                  <p:embed/>
                </p:oleObj>
              </mc:Choice>
              <mc:Fallback>
                <p:oleObj name="Visio" r:id="rId4" imgW="5520779" imgH="3250833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387FF0C4-9DC4-BD3D-CDB9-B2C509ABE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084" y="3093250"/>
                        <a:ext cx="7940292" cy="3263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7978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的强大能力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1981200" y="2028825"/>
            <a:ext cx="86677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强大的理解能力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DALL·E 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的文字描述技术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+GPT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用于理解和细化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强大的生成能力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视频长度优势明显，连贯性及可控性提升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的表达方式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 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时空信息的处理能力（带来时序概念）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 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scaling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扩展能力（能力）。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将视觉数据统一转化为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的表示方法，在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架构下，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之间的相关性既包含空间上的相关性，也包含时间上的相关性，而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可以更好地处理视频中各个关键帧像素信息的相关性。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强大的扩展能力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10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Sora----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总体架构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的总体架构是一种结合了扩散模型和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技术的创新设计。扩散模型在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中用于逐步细化和完善视频帧，而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则负责处理和解析复杂的文本输入。这种结合使得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不仅能够生成视觉上吸引人的视频，还能确保视频内容与文本描述紧密相连。根据其技术报告推测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的总体架构如下所示：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981831F-5A42-56AD-F848-34F5CCB4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603533"/>
            <a:ext cx="8677275" cy="27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42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Sora----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总体架构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在核心本质上，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是一个具有灵活采样尺寸的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diffusion transformer]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，它包括三个部分：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时空压缩机首先将原始视频映射到潜在空间。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处理令牌化的潜在表示，并输出去诺化的潜在表示。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的调理机制接收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增强的用户指令和潜在的视觉提示，以指导扩散模型生成样式或主题视频。经过许多去噪声步骤后，获得生成视频的潜在表示，然后使用相应的解码器映射回像素空间。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的训练过程（相关技术为推测）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23DD9761-884E-EE7F-EF85-DCF9E984D7A0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960FF04-B05B-8D9C-B150-E2B0BD94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028824"/>
            <a:ext cx="8172450" cy="44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99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的关键技术之一</a:t>
            </a:r>
            <a:r>
              <a:rPr lang="en-US" altLang="zh-CN" sz="2400" b="1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ViViT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B720AE9F-5E9D-63EA-8FDF-A78CFA266EEC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2A3313E-039C-E01E-B339-399EC4E3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219312"/>
            <a:ext cx="8172450" cy="41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3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的关键技术之二</a:t>
            </a:r>
            <a:r>
              <a:rPr lang="en-US" altLang="zh-CN" sz="2400" b="1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NaViT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B720AE9F-5E9D-63EA-8FDF-A78CFA266EEC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NaViT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：将来自不同图像的多个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打包成一个单一序列，从而实现可变分辨率并保持长宽比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减少训练时间，提高性能和增加灵活性。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B7241F-07A6-BDEC-EC81-45B705FA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40" y="2700337"/>
            <a:ext cx="8134485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6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的关键技术之三</a:t>
            </a:r>
            <a:r>
              <a:rPr lang="en-US" altLang="zh-CN" sz="2400" b="1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B720AE9F-5E9D-63EA-8FDF-A78CFA266EEC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4772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结合了视觉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diffusion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模型的优点，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DDPM +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ViT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DPPM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中的卷积架构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U-Net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换成了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C864349-F284-25F6-D2F8-FBAAB437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1" y="2863658"/>
            <a:ext cx="9067799" cy="358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75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的关键技术之四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DVT</a:t>
            </a: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B720AE9F-5E9D-63EA-8FDF-A78CFA266EEC}"/>
              </a:ext>
            </a:extLst>
          </p:cNvPr>
          <p:cNvSpPr txBox="1">
            <a:spLocks/>
          </p:cNvSpPr>
          <p:nvPr/>
        </p:nvSpPr>
        <p:spPr bwMode="auto">
          <a:xfrm>
            <a:off x="2009775" y="2028825"/>
            <a:ext cx="822960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VDT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综合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ViViT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的时空编码与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的扩散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的优点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一般用于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图像生成领域，而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VDT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可用于扩散的视频生成。统一各种视频生成任务，包括无条件生成、预测、插值、动画和时空视频生成。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0AEF5F6-D04A-828F-1D31-169E83728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67" y="3428999"/>
            <a:ext cx="8229600" cy="31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0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6425280-6944-82B9-5162-696943FF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3C16791-B88F-8B88-83CA-1CC33554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376A616-4EC0-AD88-D1A6-ECFA5E4E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772732C-8093-DCC3-B502-FD24584C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43856F0-44CD-BC28-34D7-9AFC31D41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EC1F426-1B17-D7FE-FEF4-66178A27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D80BEA1-F91D-E0A0-975D-6308E88F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B720AE9F-5E9D-63EA-8FDF-A78CFA266EEC}"/>
              </a:ext>
            </a:extLst>
          </p:cNvPr>
          <p:cNvSpPr txBox="1">
            <a:spLocks/>
          </p:cNvSpPr>
          <p:nvPr/>
        </p:nvSpPr>
        <p:spPr bwMode="auto">
          <a:xfrm>
            <a:off x="2009774" y="2028825"/>
            <a:ext cx="82962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提高模拟能力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大规模训练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归功于其模拟物理世界各个方面的非凡能力。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提高创造力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可加速设计过程，以更快地探索和细化想法，从而显著提高艺术家、电影制片人和设计师的创造力。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推动教育创新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教育工作者可以轻松将课程从文本转向视频，大大提高教学效率。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增强可访问性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通过将文字描述转换为可视内容，提供了一种创新的解决方案。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促进新兴应用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将拓展新的应用。例如，营销人员可以用它来制作针对特定受众描述的动态广告。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1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如何实现零样本分类？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不需要任何训练数据，就能在某个具体下游任务上实现分类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只需要简单的两步：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根据任务的分类标签构建每个类别的描述文本：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 photo of {label}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，然后将这些文本送入文本编码器得到对应的文本特征。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282E4DC-F626-FD58-C217-AE5F6253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5A13F3B6-CA0C-B764-A1DF-6173354D0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705225"/>
          <a:ext cx="72771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62107" imgH="2508826" progId="Visio.Drawing.11">
                  <p:embed/>
                </p:oleObj>
              </mc:Choice>
              <mc:Fallback>
                <p:oleObj name="Visio" r:id="rId3" imgW="5162107" imgH="2508826" progId="Visio.Drawing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5A13F3B6-CA0C-B764-A1DF-6173354D0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705225"/>
                        <a:ext cx="7277100" cy="2651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31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如何实现零样本分类？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不需要任何训练数据，就能在某个具体下游任务上实现分类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只需要简单的两步：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将要预测的图像送入图像编码器得到图像特征，然后与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个文本特征计算缩放的余弦相似度（和训练过程一致），然后选择相似度最大的文本对应的类别作为图像分类预测结果，进一步地，可以将这些相似度看成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logits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，送入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后可以到每个类别的预测概率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282E4DC-F626-FD58-C217-AE5F6253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914DBFB-670B-5FCB-0AF4-03128480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4429125"/>
            <a:ext cx="8229600" cy="19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5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中为何要讲究提示工程和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提示组合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防止一词多义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如果在做文本和图片匹配的时候，每次只用标签对应的那 一个单词 去做文本上的特征抽取，那么很容易遇到这种问题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与预训练的场景尽量对齐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做预训练时，匹配的文本一般都是一个句子，很少是一个单词。如果推理时传进来的是一个单词的话，很容易出现理解上偏差（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distribution gap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），提取的特征可能不是很好。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91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中为何要讲究提示工程和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提示组合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提示工程示例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3F87D0-34C2-4A2D-05AE-2AAFBAE4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20" y="2509835"/>
            <a:ext cx="7180580" cy="407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31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12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多模态模型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zh-CN" sz="24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模型总体结构的伪代码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52624" y="2028811"/>
            <a:ext cx="841057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图像编码器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ResNet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Vision Transformer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文本编码器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CBOW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Text Transformer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I[n, h, w, c] 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用于存储小批量图像对齐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T[n, l] 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用于存储小批量的对齐文本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W_i[d_i, d_e] 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可学习的图像嵌入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W_t[d_t, d_e] 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可学习的文本嵌入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t –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可学习的温度参数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分别提取图像特征和文本特征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I_f = image_encoder(I) #[n, d_i]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T_f = text_encoder(T) #[n, d_t]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对两个特征进行线性投射，得到相同维度的特征，并进行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l2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归一化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I_e = l2_normalize(np.dot(I_f, W_i), axis=1)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T_e = l2_normalize(np.dot(T_f, W_t), axis=1)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计算缩放的余弦相似度：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n, n]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logits = np.dot(I_e, T_e.T) * np.exp(t)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对称的对比学习损失：等价于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个类别的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cross_entropy_loss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labels = np.arange(n) #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对角线元素的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labels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loss_i = cross_entropy_loss(logits, labels, axis=0)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loss_t = cross_entropy_loss(logits, labels, axis=1)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loss = (loss_i + loss_t)/2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D88911A-B93D-09C7-4008-E646B9B6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48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3942</Words>
  <Application>Microsoft Office PowerPoint</Application>
  <PresentationFormat>宽屏</PresentationFormat>
  <Paragraphs>367</Paragraphs>
  <Slides>48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Arial</vt:lpstr>
      <vt:lpstr>Cambria Math</vt:lpstr>
      <vt:lpstr>Times New Roman</vt:lpstr>
      <vt:lpstr>Wingdings 2</vt:lpstr>
      <vt:lpstr>Office 主题​​</vt:lpstr>
      <vt:lpstr>1_Office 主题​​</vt:lpstr>
      <vt:lpstr>Visio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  <vt:lpstr>第12章 多模态模型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第12章 多模态模型</dc:title>
  <dc:creator>maogui wu</dc:creator>
  <cp:lastModifiedBy>maogui wu</cp:lastModifiedBy>
  <cp:revision>1</cp:revision>
  <dcterms:created xsi:type="dcterms:W3CDTF">2024-04-30T11:46:50Z</dcterms:created>
  <dcterms:modified xsi:type="dcterms:W3CDTF">2024-04-30T11:47:07Z</dcterms:modified>
</cp:coreProperties>
</file>